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A62"/>
    <a:srgbClr val="5BA156"/>
    <a:srgbClr val="E27E42"/>
    <a:srgbClr val="FCE6DA"/>
    <a:srgbClr val="E5DAEA"/>
    <a:srgbClr val="693E8F"/>
    <a:srgbClr val="FCD028"/>
    <a:srgbClr val="D34036"/>
    <a:srgbClr val="103B62"/>
    <a:srgbClr val="D4E1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5"/>
    <p:restoredTop sz="94694"/>
  </p:normalViewPr>
  <p:slideViewPr>
    <p:cSldViewPr snapToGrid="0" snapToObjects="1">
      <p:cViewPr varScale="1">
        <p:scale>
          <a:sx n="120" d="100"/>
          <a:sy n="120" d="100"/>
        </p:scale>
        <p:origin x="264"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8/17/2021</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1309399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8/17/2021</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305695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8/17/2021</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210584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8/17/2021</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60779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8/17/2021</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4253812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8/17/2021</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11421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8/17/2021</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20819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8/17/2021</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397737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8/17/2021</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324376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8/17/2021</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286971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8/17/2021</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‹N°›</a:t>
            </a:fld>
            <a:endParaRPr lang="en-US"/>
          </a:p>
        </p:txBody>
      </p:sp>
    </p:spTree>
    <p:extLst>
      <p:ext uri="{BB962C8B-B14F-4D97-AF65-F5344CB8AC3E}">
        <p14:creationId xmlns:p14="http://schemas.microsoft.com/office/powerpoint/2010/main" val="248051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8/17/2021</a:t>
            </a:fld>
            <a:endParaRPr lang="en-US"/>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‹N°›</a:t>
            </a:fld>
            <a:endParaRPr lang="en-US"/>
          </a:p>
        </p:txBody>
      </p:sp>
    </p:spTree>
    <p:extLst>
      <p:ext uri="{BB962C8B-B14F-4D97-AF65-F5344CB8AC3E}">
        <p14:creationId xmlns:p14="http://schemas.microsoft.com/office/powerpoint/2010/main" val="62635441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hyperlink" Target="https://rdc.geocfcl.org/applications/"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CE6DA"/>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869F0E-5D0E-5B4F-A8F5-A79DD83F2C7A}"/>
              </a:ext>
            </a:extLst>
          </p:cNvPr>
          <p:cNvSpPr>
            <a:spLocks noGrp="1"/>
          </p:cNvSpPr>
          <p:nvPr>
            <p:ph type="ctrTitle"/>
          </p:nvPr>
        </p:nvSpPr>
        <p:spPr>
          <a:xfrm>
            <a:off x="77043" y="4503560"/>
            <a:ext cx="5960111" cy="334064"/>
          </a:xfrm>
          <a:noFill/>
          <a:effectLst>
            <a:outerShdw blurRad="50800" dist="50800" dir="5400000" sx="1000" sy="1000" algn="ctr" rotWithShape="0">
              <a:srgbClr val="000000"/>
            </a:outerShdw>
          </a:effectLst>
        </p:spPr>
        <p:txBody>
          <a:bodyPr anchor="ctr" anchorCtr="0">
            <a:noAutofit/>
          </a:bodyPr>
          <a:lstStyle/>
          <a:p>
            <a:r>
              <a:rPr lang="fr-FR" sz="1600" cap="all" dirty="0">
                <a:solidFill>
                  <a:srgbClr val="123A62"/>
                </a:solidFill>
                <a:latin typeface="Calibri" panose="020F0502020204030204" pitchFamily="34" charset="0"/>
                <a:cs typeface="Calibri" panose="020F0502020204030204" pitchFamily="34" charset="0"/>
              </a:rPr>
              <a:t>Résultats accomplis (2012-2021, suite)</a:t>
            </a:r>
          </a:p>
        </p:txBody>
      </p:sp>
      <p:sp>
        <p:nvSpPr>
          <p:cNvPr id="8" name="Titre 1">
            <a:extLst>
              <a:ext uri="{FF2B5EF4-FFF2-40B4-BE49-F238E27FC236}">
                <a16:creationId xmlns:a16="http://schemas.microsoft.com/office/drawing/2014/main" id="{08DC8E35-9A4F-D142-A47A-3915794643ED}"/>
              </a:ext>
            </a:extLst>
          </p:cNvPr>
          <p:cNvSpPr txBox="1">
            <a:spLocks/>
          </p:cNvSpPr>
          <p:nvPr/>
        </p:nvSpPr>
        <p:spPr>
          <a:xfrm>
            <a:off x="0" y="4781826"/>
            <a:ext cx="3187481" cy="2076173"/>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pPr algn="l"/>
            <a:r>
              <a:rPr lang="fr-FR" sz="1050" b="1" dirty="0">
                <a:solidFill>
                  <a:srgbClr val="123A62"/>
                </a:solidFill>
                <a:latin typeface="Calibri" panose="020F0502020204030204" pitchFamily="34" charset="0"/>
                <a:cs typeface="Calibri" panose="020F0502020204030204" pitchFamily="34" charset="0"/>
              </a:rPr>
              <a:t>f. Communication: </a:t>
            </a:r>
            <a:r>
              <a:rPr lang="fr-FR" sz="1050" dirty="0">
                <a:solidFill>
                  <a:srgbClr val="123A62"/>
                </a:solidFill>
                <a:latin typeface="Calibri" panose="020F0502020204030204" pitchFamily="34" charset="0"/>
                <a:cs typeface="Calibri" panose="020F0502020204030204" pitchFamily="34" charset="0"/>
              </a:rPr>
              <a:t>il a été élaboré des posters de sensibilisation, Une brochure de promotion, une vidéo d’une APAC, Une Note de position cadre mondial post 2020, un portail des CFCL </a:t>
            </a:r>
            <a:r>
              <a:rPr lang="fr-FR" sz="600" u="sng" kern="1200" dirty="0">
                <a:solidFill>
                  <a:schemeClr val="dk1"/>
                </a:solidFill>
                <a:effectLst/>
                <a:latin typeface="+mn-lt"/>
                <a:ea typeface="+mn-ea"/>
                <a:cs typeface="+mn-cs"/>
                <a:hlinkClick r:id="rId2"/>
              </a:rPr>
              <a:t>https://rdc.geocfcl.org/applications/</a:t>
            </a:r>
            <a:r>
              <a:rPr lang="fr-FR" sz="600" u="sng" kern="1200" dirty="0">
                <a:solidFill>
                  <a:schemeClr val="dk1"/>
                </a:solidFill>
                <a:effectLst/>
                <a:latin typeface="+mn-lt"/>
                <a:ea typeface="+mn-ea"/>
                <a:cs typeface="+mn-cs"/>
              </a:rPr>
              <a:t>)</a:t>
            </a:r>
            <a:r>
              <a:rPr lang="fr-FR" sz="600" dirty="0">
                <a:solidFill>
                  <a:srgbClr val="123A62"/>
                </a:solidFill>
                <a:latin typeface="Calibri" panose="020F0502020204030204" pitchFamily="34" charset="0"/>
                <a:cs typeface="Calibri" panose="020F0502020204030204" pitchFamily="34" charset="0"/>
              </a:rPr>
              <a:t> </a:t>
            </a:r>
            <a:r>
              <a:rPr lang="fr-FR" sz="800" dirty="0">
                <a:solidFill>
                  <a:srgbClr val="123A62"/>
                </a:solidFill>
                <a:latin typeface="Calibri" panose="020F0502020204030204" pitchFamily="34" charset="0"/>
                <a:cs typeface="Calibri" panose="020F0502020204030204" pitchFamily="34" charset="0"/>
              </a:rPr>
              <a:t>, </a:t>
            </a:r>
          </a:p>
          <a:p>
            <a:pPr algn="l"/>
            <a:r>
              <a:rPr lang="fr-FR" sz="1050" b="1" dirty="0">
                <a:solidFill>
                  <a:srgbClr val="123A62"/>
                </a:solidFill>
                <a:latin typeface="Calibri" panose="020F0502020204030204" pitchFamily="34" charset="0"/>
                <a:cs typeface="Calibri" panose="020F0502020204030204" pitchFamily="34" charset="0"/>
              </a:rPr>
              <a:t>g. Réseautage, plaidoyer et reconnaissance: </a:t>
            </a:r>
            <a:r>
              <a:rPr lang="fr-FR" sz="1050" dirty="0">
                <a:solidFill>
                  <a:srgbClr val="123A62"/>
                </a:solidFill>
                <a:latin typeface="Calibri" panose="020F0502020204030204" pitchFamily="34" charset="0"/>
                <a:cs typeface="Calibri" panose="020F0502020204030204" pitchFamily="34" charset="0"/>
              </a:rPr>
              <a:t>la RDC s’investit dans la mise en œuvre des Conventions Internationales (CDB, CITES, Convention 169 OIT,…). Un projet de Loi sur la protection et promotion des droits des PA et des réflexions sur les options de sécurisation des APAC à travers plusieurs lois (014, sur l’AT, sur le patrimoine culturel) sont en cours. La superficie des APAC (317.460 ha) sera valorisée dans l’estimation de la superficie nationale conservée (</a:t>
            </a:r>
            <a:r>
              <a:rPr lang="fr-FR" sz="1050" dirty="0" err="1">
                <a:solidFill>
                  <a:srgbClr val="123A62"/>
                </a:solidFill>
                <a:latin typeface="Calibri" panose="020F0502020204030204" pitchFamily="34" charset="0"/>
                <a:cs typeface="Calibri" panose="020F0502020204030204" pitchFamily="34" charset="0"/>
              </a:rPr>
              <a:t>Obj</a:t>
            </a:r>
            <a:r>
              <a:rPr lang="fr-FR" sz="1050" dirty="0">
                <a:solidFill>
                  <a:srgbClr val="123A62"/>
                </a:solidFill>
                <a:latin typeface="Calibri" panose="020F0502020204030204" pitchFamily="34" charset="0"/>
                <a:cs typeface="Calibri" panose="020F0502020204030204" pitchFamily="34" charset="0"/>
              </a:rPr>
              <a:t>. 11 d’Aichi).</a:t>
            </a:r>
          </a:p>
        </p:txBody>
      </p:sp>
      <p:sp>
        <p:nvSpPr>
          <p:cNvPr id="51" name="ZoneTexte 50">
            <a:extLst>
              <a:ext uri="{FF2B5EF4-FFF2-40B4-BE49-F238E27FC236}">
                <a16:creationId xmlns:a16="http://schemas.microsoft.com/office/drawing/2014/main" id="{713D419A-CDAC-AC46-B39C-8EBA412D326A}"/>
              </a:ext>
            </a:extLst>
          </p:cNvPr>
          <p:cNvSpPr txBox="1"/>
          <p:nvPr/>
        </p:nvSpPr>
        <p:spPr>
          <a:xfrm>
            <a:off x="2096428" y="-4054"/>
            <a:ext cx="7994799" cy="961990"/>
          </a:xfrm>
          <a:prstGeom prst="rect">
            <a:avLst/>
          </a:prstGeom>
          <a:noFill/>
          <a:effectLst>
            <a:outerShdw blurRad="50800" dist="50800" dir="5400000" sx="1000" sy="1000" algn="ctr" rotWithShape="0">
              <a:srgbClr val="000000"/>
            </a:outerShdw>
          </a:effectLst>
        </p:spPr>
        <p:txBody>
          <a:bodyPr wrap="square" tIns="72000" bIns="72000" rtlCol="0" anchor="ctr" anchorCtr="0">
            <a:noAutofit/>
          </a:bodyPr>
          <a:lstStyle/>
          <a:p>
            <a:pPr algn="ctr"/>
            <a:r>
              <a:rPr lang="fr-FR" b="1" cap="all" dirty="0">
                <a:solidFill>
                  <a:srgbClr val="103B62"/>
                </a:solidFill>
              </a:rPr>
              <a:t>Vers le renforcement, la valorisation et la reconnaissance des </a:t>
            </a:r>
            <a:r>
              <a:rPr lang="fr-FR" b="1" cap="all" dirty="0" err="1">
                <a:solidFill>
                  <a:srgbClr val="103B62"/>
                </a:solidFill>
              </a:rPr>
              <a:t>apac</a:t>
            </a:r>
            <a:r>
              <a:rPr lang="fr-FR" b="1" cap="all" dirty="0">
                <a:solidFill>
                  <a:srgbClr val="103B62"/>
                </a:solidFill>
              </a:rPr>
              <a:t> en rdc</a:t>
            </a:r>
          </a:p>
        </p:txBody>
      </p:sp>
      <p:sp>
        <p:nvSpPr>
          <p:cNvPr id="53" name="ZoneTexte 52">
            <a:extLst>
              <a:ext uri="{FF2B5EF4-FFF2-40B4-BE49-F238E27FC236}">
                <a16:creationId xmlns:a16="http://schemas.microsoft.com/office/drawing/2014/main" id="{E1718510-D24A-1E43-948E-D81A784A1ADF}"/>
              </a:ext>
            </a:extLst>
          </p:cNvPr>
          <p:cNvSpPr txBox="1"/>
          <p:nvPr/>
        </p:nvSpPr>
        <p:spPr>
          <a:xfrm>
            <a:off x="2096428" y="1442867"/>
            <a:ext cx="7994799" cy="514738"/>
          </a:xfrm>
          <a:prstGeom prst="rect">
            <a:avLst/>
          </a:prstGeom>
          <a:noFill/>
          <a:effectLst>
            <a:outerShdw blurRad="50800" dist="50800" dir="5400000" sx="1000" sy="1000" algn="ctr" rotWithShape="0">
              <a:srgbClr val="000000"/>
            </a:outerShdw>
          </a:effectLst>
        </p:spPr>
        <p:txBody>
          <a:bodyPr wrap="square" tIns="72000" bIns="72000" rtlCol="0" anchor="ctr" anchorCtr="0">
            <a:noAutofit/>
          </a:bodyPr>
          <a:lstStyle/>
          <a:p>
            <a:pPr algn="ctr"/>
            <a:r>
              <a:rPr lang="fr-FR" sz="1200" dirty="0">
                <a:solidFill>
                  <a:srgbClr val="5BA156"/>
                </a:solidFill>
              </a:rPr>
              <a:t>République Démocratique du Congo</a:t>
            </a:r>
          </a:p>
        </p:txBody>
      </p:sp>
      <p:sp>
        <p:nvSpPr>
          <p:cNvPr id="54" name="Titre 1">
            <a:extLst>
              <a:ext uri="{FF2B5EF4-FFF2-40B4-BE49-F238E27FC236}">
                <a16:creationId xmlns:a16="http://schemas.microsoft.com/office/drawing/2014/main" id="{946C2F2E-6A1D-374E-8886-F73A78CB294A}"/>
              </a:ext>
            </a:extLst>
          </p:cNvPr>
          <p:cNvSpPr txBox="1">
            <a:spLocks/>
          </p:cNvSpPr>
          <p:nvPr/>
        </p:nvSpPr>
        <p:spPr>
          <a:xfrm>
            <a:off x="6145904" y="2057278"/>
            <a:ext cx="2926525" cy="24060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r>
              <a:rPr lang="fr-FR" sz="1600" cap="all" dirty="0">
                <a:solidFill>
                  <a:srgbClr val="123A62"/>
                </a:solidFill>
                <a:effectLst>
                  <a:outerShdw blurRad="50800" dist="50800" dir="5400000" sx="1000" sy="1000" algn="ctr" rotWithShape="0">
                    <a:srgbClr val="000000"/>
                  </a:outerShdw>
                </a:effectLst>
                <a:latin typeface="Calibri" panose="020F0502020204030204" pitchFamily="34" charset="0"/>
                <a:cs typeface="Calibri" panose="020F0502020204030204" pitchFamily="34" charset="0"/>
              </a:rPr>
              <a:t>approche</a:t>
            </a:r>
          </a:p>
        </p:txBody>
      </p:sp>
      <p:sp>
        <p:nvSpPr>
          <p:cNvPr id="55" name="Titre 1">
            <a:extLst>
              <a:ext uri="{FF2B5EF4-FFF2-40B4-BE49-F238E27FC236}">
                <a16:creationId xmlns:a16="http://schemas.microsoft.com/office/drawing/2014/main" id="{5779AA26-A986-7941-9AA1-BA58292FF49B}"/>
              </a:ext>
            </a:extLst>
          </p:cNvPr>
          <p:cNvSpPr txBox="1">
            <a:spLocks/>
          </p:cNvSpPr>
          <p:nvPr/>
        </p:nvSpPr>
        <p:spPr>
          <a:xfrm>
            <a:off x="6039582" y="2336903"/>
            <a:ext cx="3083147" cy="2031758"/>
          </a:xfrm>
          <a:prstGeom prst="rect">
            <a:avLst/>
          </a:prstGeom>
          <a:noFill/>
          <a:effectLst>
            <a:outerShdw blurRad="50800" dist="50800" dir="5400000" sx="1000" sy="1000" algn="ctr" rotWithShape="0">
              <a:srgbClr val="000000"/>
            </a:outerShdw>
          </a:effectLst>
        </p:spPr>
        <p:txBody>
          <a:bodyPr vert="horz" lIns="91440" tIns="45720" rIns="91440" bIns="45720" numCol="1" rtlCol="0" anchor="t"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pPr algn="l"/>
            <a:r>
              <a:rPr lang="fr-FR" sz="1050" dirty="0">
                <a:solidFill>
                  <a:srgbClr val="123A62"/>
                </a:solidFill>
                <a:latin typeface="Calibri" panose="020F0502020204030204" pitchFamily="34" charset="0"/>
                <a:cs typeface="Calibri" panose="020F0502020204030204" pitchFamily="34" charset="0"/>
              </a:rPr>
              <a:t>L’évaluation de travail de promotion des APAC se fera selon l’approche PRA préconisé par Borrini (2017) dont la feuille de route prévoit 7 axes : </a:t>
            </a:r>
          </a:p>
          <a:p>
            <a:pPr marL="171450" indent="-171450" algn="l">
              <a:buFontTx/>
              <a:buChar char="-"/>
            </a:pPr>
            <a:r>
              <a:rPr lang="fr-FR" sz="1050" dirty="0">
                <a:solidFill>
                  <a:srgbClr val="123A62"/>
                </a:solidFill>
                <a:latin typeface="Calibri" panose="020F0502020204030204" pitchFamily="34" charset="0"/>
                <a:cs typeface="Calibri" panose="020F0502020204030204" pitchFamily="34" charset="0"/>
              </a:rPr>
              <a:t>Améliorer la prise de conscience sur les APACs </a:t>
            </a:r>
          </a:p>
          <a:p>
            <a:pPr marL="171450" indent="-171450" algn="l">
              <a:buFontTx/>
              <a:buChar char="-"/>
            </a:pPr>
            <a:r>
              <a:rPr lang="fr-FR" sz="1050" dirty="0">
                <a:solidFill>
                  <a:srgbClr val="123A62"/>
                </a:solidFill>
                <a:latin typeface="Calibri" panose="020F0502020204030204" pitchFamily="34" charset="0"/>
                <a:cs typeface="Calibri" panose="020F0502020204030204" pitchFamily="34" charset="0"/>
              </a:rPr>
              <a:t>Décrire l’APAC et la documenter </a:t>
            </a:r>
          </a:p>
          <a:p>
            <a:pPr marL="171450" indent="-171450" algn="l">
              <a:buFontTx/>
              <a:buChar char="-"/>
            </a:pPr>
            <a:r>
              <a:rPr lang="fr-FR" sz="1050" dirty="0">
                <a:solidFill>
                  <a:srgbClr val="123A62"/>
                </a:solidFill>
                <a:latin typeface="Calibri" panose="020F0502020204030204" pitchFamily="34" charset="0"/>
                <a:cs typeface="Calibri" panose="020F0502020204030204" pitchFamily="34" charset="0"/>
              </a:rPr>
              <a:t>Évaluer la sécurité et la résilience de l’APAC</a:t>
            </a:r>
          </a:p>
          <a:p>
            <a:pPr marL="171450" indent="-171450" algn="l">
              <a:buFontTx/>
              <a:buChar char="-"/>
            </a:pPr>
            <a:r>
              <a:rPr lang="fr-FR" sz="1050" dirty="0">
                <a:solidFill>
                  <a:srgbClr val="123A62"/>
                </a:solidFill>
                <a:latin typeface="Calibri" panose="020F0502020204030204" pitchFamily="34" charset="0"/>
                <a:cs typeface="Calibri" panose="020F0502020204030204" pitchFamily="34" charset="0"/>
              </a:rPr>
              <a:t>Concevoir des initiatives de soutien</a:t>
            </a:r>
          </a:p>
          <a:p>
            <a:pPr marL="171450" indent="-171450" algn="l">
              <a:buFontTx/>
              <a:buChar char="-"/>
            </a:pPr>
            <a:r>
              <a:rPr lang="fr-FR" sz="1050" dirty="0">
                <a:solidFill>
                  <a:srgbClr val="123A62"/>
                </a:solidFill>
                <a:latin typeface="Calibri" panose="020F0502020204030204" pitchFamily="34" charset="0"/>
                <a:cs typeface="Calibri" panose="020F0502020204030204" pitchFamily="34" charset="0"/>
              </a:rPr>
              <a:t>Réaliser un suivi autonome </a:t>
            </a:r>
          </a:p>
          <a:p>
            <a:pPr marL="171450" indent="-171450" algn="l">
              <a:buFontTx/>
              <a:buChar char="-"/>
            </a:pPr>
            <a:r>
              <a:rPr lang="fr-FR" sz="1050" dirty="0">
                <a:solidFill>
                  <a:srgbClr val="123A62"/>
                </a:solidFill>
                <a:latin typeface="Calibri" panose="020F0502020204030204" pitchFamily="34" charset="0"/>
                <a:cs typeface="Calibri" panose="020F0502020204030204" pitchFamily="34" charset="0"/>
              </a:rPr>
              <a:t>Communiquer au sujet de l’APAC </a:t>
            </a:r>
          </a:p>
          <a:p>
            <a:pPr marL="171450" indent="-171450" algn="l">
              <a:buFontTx/>
              <a:buChar char="-"/>
            </a:pPr>
            <a:r>
              <a:rPr lang="fr-FR" sz="1050" dirty="0">
                <a:solidFill>
                  <a:srgbClr val="123A62"/>
                </a:solidFill>
                <a:latin typeface="Calibri" panose="020F0502020204030204" pitchFamily="34" charset="0"/>
                <a:cs typeface="Calibri" panose="020F0502020204030204" pitchFamily="34" charset="0"/>
              </a:rPr>
              <a:t>Se mettre en réseau et réaliser un plaidoyer pour améliorer la reconnaissance et le soutien de l’APAC</a:t>
            </a:r>
          </a:p>
        </p:txBody>
      </p:sp>
      <p:sp>
        <p:nvSpPr>
          <p:cNvPr id="58" name="ZoneTexte 57">
            <a:extLst>
              <a:ext uri="{FF2B5EF4-FFF2-40B4-BE49-F238E27FC236}">
                <a16:creationId xmlns:a16="http://schemas.microsoft.com/office/drawing/2014/main" id="{F1459151-267E-1C4E-92F1-21E0F41932F1}"/>
              </a:ext>
            </a:extLst>
          </p:cNvPr>
          <p:cNvSpPr txBox="1"/>
          <p:nvPr/>
        </p:nvSpPr>
        <p:spPr>
          <a:xfrm>
            <a:off x="2096429" y="1042160"/>
            <a:ext cx="7994798" cy="330072"/>
          </a:xfrm>
          <a:prstGeom prst="rect">
            <a:avLst/>
          </a:prstGeom>
          <a:noFill/>
          <a:effectLst>
            <a:outerShdw blurRad="50800" dist="50800" dir="5400000" sx="1000" sy="1000" algn="ctr" rotWithShape="0">
              <a:srgbClr val="000000"/>
            </a:outerShdw>
          </a:effectLst>
        </p:spPr>
        <p:txBody>
          <a:bodyPr wrap="square" lIns="90000" tIns="72000" bIns="72000" rtlCol="0" anchor="ctr" anchorCtr="0">
            <a:noAutofit/>
          </a:bodyPr>
          <a:lstStyle/>
          <a:p>
            <a:pPr algn="ctr"/>
            <a:r>
              <a:rPr lang="fr-FR" sz="1200" dirty="0">
                <a:solidFill>
                  <a:srgbClr val="E27E42"/>
                </a:solidFill>
              </a:rPr>
              <a:t>Arcel Bamba (GIZ-BGF) et Priscillia Monireh (ANAPAC-RDC)</a:t>
            </a:r>
          </a:p>
        </p:txBody>
      </p:sp>
      <p:pic>
        <p:nvPicPr>
          <p:cNvPr id="1026" name="Picture 2">
            <a:extLst>
              <a:ext uri="{FF2B5EF4-FFF2-40B4-BE49-F238E27FC236}">
                <a16:creationId xmlns:a16="http://schemas.microsoft.com/office/drawing/2014/main" id="{7F2D4E6F-D478-B444-915B-4453164DDFDC}"/>
              </a:ext>
            </a:extLst>
          </p:cNvPr>
          <p:cNvPicPr>
            <a:picLocks noChangeAspect="1" noChangeArrowheads="1"/>
          </p:cNvPicPr>
          <p:nvPr/>
        </p:nvPicPr>
        <p:blipFill>
          <a:blip r:embed="rId3"/>
          <a:srcRect/>
          <a:stretch/>
        </p:blipFill>
        <p:spPr bwMode="auto">
          <a:xfrm>
            <a:off x="3250000" y="5177025"/>
            <a:ext cx="2379524" cy="1680974"/>
          </a:xfrm>
          <a:prstGeom prst="rect">
            <a:avLst/>
          </a:prstGeom>
          <a:noFill/>
          <a:extLst>
            <a:ext uri="{909E8E84-426E-40DD-AFC4-6F175D3DCCD1}">
              <a14:hiddenFill xmlns:a14="http://schemas.microsoft.com/office/drawing/2010/main">
                <a:solidFill>
                  <a:srgbClr val="FFFFFF"/>
                </a:solidFill>
              </a14:hiddenFill>
            </a:ext>
          </a:extLst>
        </p:spPr>
      </p:pic>
      <p:sp>
        <p:nvSpPr>
          <p:cNvPr id="50" name="ZoneTexte 49">
            <a:extLst>
              <a:ext uri="{FF2B5EF4-FFF2-40B4-BE49-F238E27FC236}">
                <a16:creationId xmlns:a16="http://schemas.microsoft.com/office/drawing/2014/main" id="{0AF06E11-7B1D-8E49-9BAB-90D969AA999C}"/>
              </a:ext>
            </a:extLst>
          </p:cNvPr>
          <p:cNvSpPr txBox="1"/>
          <p:nvPr/>
        </p:nvSpPr>
        <p:spPr>
          <a:xfrm>
            <a:off x="3249536" y="4803521"/>
            <a:ext cx="2619649" cy="400110"/>
          </a:xfrm>
          <a:prstGeom prst="rect">
            <a:avLst/>
          </a:prstGeom>
          <a:noFill/>
        </p:spPr>
        <p:txBody>
          <a:bodyPr wrap="square" rtlCol="0">
            <a:spAutoFit/>
          </a:bodyPr>
          <a:lstStyle/>
          <a:p>
            <a:r>
              <a:rPr lang="fr-FR" sz="1000" dirty="0">
                <a:solidFill>
                  <a:srgbClr val="2068AF"/>
                </a:solidFill>
              </a:rPr>
              <a:t>Figure 1: Carte de distribution des APACs en RDC (2019)</a:t>
            </a:r>
          </a:p>
        </p:txBody>
      </p:sp>
      <p:pic>
        <p:nvPicPr>
          <p:cNvPr id="14" name="Image 13">
            <a:extLst>
              <a:ext uri="{FF2B5EF4-FFF2-40B4-BE49-F238E27FC236}">
                <a16:creationId xmlns:a16="http://schemas.microsoft.com/office/drawing/2014/main" id="{C620D66F-8432-644B-B430-0B2F0474ECF5}"/>
              </a:ext>
            </a:extLst>
          </p:cNvPr>
          <p:cNvPicPr>
            <a:picLocks noChangeAspect="1"/>
          </p:cNvPicPr>
          <p:nvPr/>
        </p:nvPicPr>
        <p:blipFill>
          <a:blip r:embed="rId4"/>
          <a:stretch>
            <a:fillRect/>
          </a:stretch>
        </p:blipFill>
        <p:spPr>
          <a:xfrm>
            <a:off x="10357520" y="171960"/>
            <a:ext cx="1585563" cy="1585563"/>
          </a:xfrm>
          <a:prstGeom prst="rect">
            <a:avLst/>
          </a:prstGeom>
        </p:spPr>
      </p:pic>
      <p:sp>
        <p:nvSpPr>
          <p:cNvPr id="45" name="Titre 1">
            <a:extLst>
              <a:ext uri="{FF2B5EF4-FFF2-40B4-BE49-F238E27FC236}">
                <a16:creationId xmlns:a16="http://schemas.microsoft.com/office/drawing/2014/main" id="{69C5A6A0-466C-1147-9762-2EBFB4D2BC7B}"/>
              </a:ext>
            </a:extLst>
          </p:cNvPr>
          <p:cNvSpPr txBox="1">
            <a:spLocks/>
          </p:cNvSpPr>
          <p:nvPr/>
        </p:nvSpPr>
        <p:spPr>
          <a:xfrm>
            <a:off x="6043917" y="4464542"/>
            <a:ext cx="6012102" cy="36000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r>
              <a:rPr lang="fr-FR" sz="1600" cap="all" dirty="0">
                <a:solidFill>
                  <a:srgbClr val="123A62"/>
                </a:solidFill>
                <a:latin typeface="Calibri" panose="020F0502020204030204" pitchFamily="34" charset="0"/>
                <a:cs typeface="Calibri" panose="020F0502020204030204" pitchFamily="34" charset="0"/>
              </a:rPr>
              <a:t>Leçons apprises, défis et perspectives</a:t>
            </a:r>
          </a:p>
        </p:txBody>
      </p:sp>
      <p:sp>
        <p:nvSpPr>
          <p:cNvPr id="46" name="Titre 1">
            <a:extLst>
              <a:ext uri="{FF2B5EF4-FFF2-40B4-BE49-F238E27FC236}">
                <a16:creationId xmlns:a16="http://schemas.microsoft.com/office/drawing/2014/main" id="{041E9451-AEAE-AA42-867C-E656053600BA}"/>
              </a:ext>
            </a:extLst>
          </p:cNvPr>
          <p:cNvSpPr txBox="1">
            <a:spLocks/>
          </p:cNvSpPr>
          <p:nvPr/>
        </p:nvSpPr>
        <p:spPr>
          <a:xfrm>
            <a:off x="6037154" y="4828163"/>
            <a:ext cx="3035275" cy="1947762"/>
          </a:xfrm>
          <a:prstGeom prst="rect">
            <a:avLst/>
          </a:prstGeom>
          <a:no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pPr algn="l"/>
            <a:r>
              <a:rPr lang="fr-FR" sz="1050" dirty="0">
                <a:solidFill>
                  <a:srgbClr val="123A62"/>
                </a:solidFill>
                <a:latin typeface="Calibri" panose="020F0502020204030204" pitchFamily="34" charset="0"/>
                <a:cs typeface="Calibri" panose="020F0502020204030204" pitchFamily="34" charset="0"/>
              </a:rPr>
              <a:t>Les APACs peuvent être identifiées dans toutes les provinces. Ainsi, elles constituent une voie de conservation de la biodiversité et d’intégration des droits des peuples autochtones et communautés locales.</a:t>
            </a:r>
          </a:p>
          <a:p>
            <a:pPr algn="l"/>
            <a:r>
              <a:rPr lang="fr-FR" sz="1050" dirty="0">
                <a:solidFill>
                  <a:srgbClr val="123A62"/>
                </a:solidFill>
                <a:latin typeface="Calibri" panose="020F0502020204030204" pitchFamily="34" charset="0"/>
                <a:cs typeface="Calibri" panose="020F0502020204030204" pitchFamily="34" charset="0"/>
              </a:rPr>
              <a:t>Des défis restent à relever en matière légale et juridique, de lutte contre les facteurs de destruction d’écosystèmes surtout l’accès au financement pour le bienêtre des communautés. L’adoption de la Loi sur les droits des PA en RDC et la signature d’un décret spécifique aux APAC permettront à coup sur leur mise en valeur.</a:t>
            </a:r>
          </a:p>
        </p:txBody>
      </p:sp>
      <p:pic>
        <p:nvPicPr>
          <p:cNvPr id="56" name="Picture 2">
            <a:extLst>
              <a:ext uri="{FF2B5EF4-FFF2-40B4-BE49-F238E27FC236}">
                <a16:creationId xmlns:a16="http://schemas.microsoft.com/office/drawing/2014/main" id="{A07FE55E-9FFF-594E-B724-19AD3CB66C50}"/>
              </a:ext>
            </a:extLst>
          </p:cNvPr>
          <p:cNvPicPr>
            <a:picLocks noChangeAspect="1" noChangeArrowheads="1"/>
          </p:cNvPicPr>
          <p:nvPr/>
        </p:nvPicPr>
        <p:blipFill>
          <a:blip r:embed="rId5"/>
          <a:srcRect/>
          <a:stretch/>
        </p:blipFill>
        <p:spPr bwMode="auto">
          <a:xfrm>
            <a:off x="9331997" y="5290782"/>
            <a:ext cx="2611086" cy="1438807"/>
          </a:xfrm>
          <a:prstGeom prst="rect">
            <a:avLst/>
          </a:prstGeom>
          <a:noFill/>
          <a:extLst>
            <a:ext uri="{909E8E84-426E-40DD-AFC4-6F175D3DCCD1}">
              <a14:hiddenFill xmlns:a14="http://schemas.microsoft.com/office/drawing/2010/main">
                <a:solidFill>
                  <a:srgbClr val="FFFFFF"/>
                </a:solidFill>
              </a14:hiddenFill>
            </a:ext>
          </a:extLst>
        </p:spPr>
      </p:pic>
      <p:sp>
        <p:nvSpPr>
          <p:cNvPr id="63" name="ZoneTexte 62">
            <a:extLst>
              <a:ext uri="{FF2B5EF4-FFF2-40B4-BE49-F238E27FC236}">
                <a16:creationId xmlns:a16="http://schemas.microsoft.com/office/drawing/2014/main" id="{7ADBA0AC-F7D2-2642-A9C0-930B66A791C3}"/>
              </a:ext>
            </a:extLst>
          </p:cNvPr>
          <p:cNvSpPr txBox="1"/>
          <p:nvPr/>
        </p:nvSpPr>
        <p:spPr>
          <a:xfrm>
            <a:off x="9240398" y="4857607"/>
            <a:ext cx="2741094" cy="400110"/>
          </a:xfrm>
          <a:prstGeom prst="rect">
            <a:avLst/>
          </a:prstGeom>
          <a:noFill/>
        </p:spPr>
        <p:txBody>
          <a:bodyPr wrap="square" rtlCol="0">
            <a:spAutoFit/>
          </a:bodyPr>
          <a:lstStyle/>
          <a:p>
            <a:r>
              <a:rPr lang="fr-FR" sz="1000" dirty="0">
                <a:solidFill>
                  <a:srgbClr val="2068AF"/>
                </a:solidFill>
              </a:rPr>
              <a:t>Figure 2: Titre sécurisation d’une APAC comme CFCL</a:t>
            </a:r>
          </a:p>
        </p:txBody>
      </p:sp>
      <p:cxnSp>
        <p:nvCxnSpPr>
          <p:cNvPr id="20" name="Connecteur droit 19">
            <a:extLst>
              <a:ext uri="{FF2B5EF4-FFF2-40B4-BE49-F238E27FC236}">
                <a16:creationId xmlns:a16="http://schemas.microsoft.com/office/drawing/2014/main" id="{76C0F30E-682F-584A-B2DC-838DB7A71829}"/>
              </a:ext>
            </a:extLst>
          </p:cNvPr>
          <p:cNvCxnSpPr/>
          <p:nvPr/>
        </p:nvCxnSpPr>
        <p:spPr>
          <a:xfrm>
            <a:off x="0" y="1956167"/>
            <a:ext cx="12192000" cy="0"/>
          </a:xfrm>
          <a:prstGeom prst="line">
            <a:avLst/>
          </a:prstGeom>
          <a:ln>
            <a:solidFill>
              <a:srgbClr val="123A62"/>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B4A180E9-D407-7B46-A08C-71C9AB4B57E3}"/>
              </a:ext>
            </a:extLst>
          </p:cNvPr>
          <p:cNvCxnSpPr>
            <a:cxnSpLocks/>
          </p:cNvCxnSpPr>
          <p:nvPr/>
        </p:nvCxnSpPr>
        <p:spPr>
          <a:xfrm>
            <a:off x="2096428" y="957547"/>
            <a:ext cx="7994799" cy="0"/>
          </a:xfrm>
          <a:prstGeom prst="line">
            <a:avLst/>
          </a:prstGeom>
          <a:ln>
            <a:solidFill>
              <a:srgbClr val="123A62"/>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7A342876-ADE9-F24D-9AC3-723335D6BDAD}"/>
              </a:ext>
            </a:extLst>
          </p:cNvPr>
          <p:cNvCxnSpPr>
            <a:cxnSpLocks/>
          </p:cNvCxnSpPr>
          <p:nvPr/>
        </p:nvCxnSpPr>
        <p:spPr>
          <a:xfrm>
            <a:off x="77043" y="4464542"/>
            <a:ext cx="11978977" cy="0"/>
          </a:xfrm>
          <a:prstGeom prst="line">
            <a:avLst/>
          </a:prstGeom>
          <a:ln>
            <a:solidFill>
              <a:srgbClr val="123A62"/>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C3D65C9B-DBA1-114E-A8D7-A24FE0742578}"/>
              </a:ext>
            </a:extLst>
          </p:cNvPr>
          <p:cNvCxnSpPr>
            <a:cxnSpLocks/>
          </p:cNvCxnSpPr>
          <p:nvPr/>
        </p:nvCxnSpPr>
        <p:spPr>
          <a:xfrm>
            <a:off x="6041749" y="1956167"/>
            <a:ext cx="0" cy="2508376"/>
          </a:xfrm>
          <a:prstGeom prst="line">
            <a:avLst/>
          </a:prstGeom>
          <a:ln>
            <a:solidFill>
              <a:srgbClr val="123A62"/>
            </a:solidFill>
          </a:ln>
        </p:spPr>
        <p:style>
          <a:lnRef idx="1">
            <a:schemeClr val="accent1"/>
          </a:lnRef>
          <a:fillRef idx="0">
            <a:schemeClr val="accent1"/>
          </a:fillRef>
          <a:effectRef idx="0">
            <a:schemeClr val="accent1"/>
          </a:effectRef>
          <a:fontRef idx="minor">
            <a:schemeClr val="tx1"/>
          </a:fontRef>
        </p:style>
      </p:cxnSp>
      <p:sp>
        <p:nvSpPr>
          <p:cNvPr id="67" name="Titre 1">
            <a:extLst>
              <a:ext uri="{FF2B5EF4-FFF2-40B4-BE49-F238E27FC236}">
                <a16:creationId xmlns:a16="http://schemas.microsoft.com/office/drawing/2014/main" id="{F0120C67-17E2-0D49-86EF-5975403E2347}"/>
              </a:ext>
            </a:extLst>
          </p:cNvPr>
          <p:cNvSpPr txBox="1">
            <a:spLocks/>
          </p:cNvSpPr>
          <p:nvPr/>
        </p:nvSpPr>
        <p:spPr>
          <a:xfrm>
            <a:off x="9152150" y="2057278"/>
            <a:ext cx="2926525" cy="24060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r>
              <a:rPr lang="fr-FR" sz="1400" cap="all" dirty="0">
                <a:solidFill>
                  <a:srgbClr val="123A62"/>
                </a:solidFill>
                <a:effectLst>
                  <a:outerShdw blurRad="50800" dist="50800" dir="5400000" sx="1000" sy="1000" algn="ctr" rotWithShape="0">
                    <a:srgbClr val="000000"/>
                  </a:outerShdw>
                </a:effectLst>
                <a:latin typeface="Calibri" panose="020F0502020204030204" pitchFamily="34" charset="0"/>
                <a:cs typeface="Calibri" panose="020F0502020204030204" pitchFamily="34" charset="0"/>
              </a:rPr>
              <a:t>Résultats accomplis (2012-2021) </a:t>
            </a:r>
          </a:p>
        </p:txBody>
      </p:sp>
      <p:sp>
        <p:nvSpPr>
          <p:cNvPr id="69" name="Titre 1">
            <a:extLst>
              <a:ext uri="{FF2B5EF4-FFF2-40B4-BE49-F238E27FC236}">
                <a16:creationId xmlns:a16="http://schemas.microsoft.com/office/drawing/2014/main" id="{4169001F-2C3A-AF45-940E-52B0C9088CDD}"/>
              </a:ext>
            </a:extLst>
          </p:cNvPr>
          <p:cNvSpPr txBox="1">
            <a:spLocks/>
          </p:cNvSpPr>
          <p:nvPr/>
        </p:nvSpPr>
        <p:spPr>
          <a:xfrm>
            <a:off x="9072429" y="2420899"/>
            <a:ext cx="3119571" cy="1947762"/>
          </a:xfrm>
          <a:prstGeom prst="rect">
            <a:avLst/>
          </a:prstGeom>
          <a:noFill/>
          <a:effectLst>
            <a:outerShdw blurRad="50800" dist="50800" dir="5400000" sx="1000" sy="1000" algn="ctr" rotWithShape="0">
              <a:srgbClr val="000000"/>
            </a:outerShdw>
          </a:effectLst>
        </p:spPr>
        <p:txBody>
          <a:bodyPr vert="horz" lIns="91440" tIns="45720" rIns="91440" bIns="45720" numCol="1" rtlCol="0" anchor="t"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pPr algn="l"/>
            <a:r>
              <a:rPr lang="fr-FR" sz="1050" b="1" dirty="0">
                <a:solidFill>
                  <a:srgbClr val="123A62"/>
                </a:solidFill>
                <a:latin typeface="Calibri" panose="020F0502020204030204" pitchFamily="34" charset="0"/>
                <a:cs typeface="Calibri" panose="020F0502020204030204" pitchFamily="34" charset="0"/>
              </a:rPr>
              <a:t>a. Sensibilisation</a:t>
            </a:r>
            <a:r>
              <a:rPr lang="fr-FR" sz="1050" dirty="0">
                <a:solidFill>
                  <a:srgbClr val="123A62"/>
                </a:solidFill>
                <a:latin typeface="Calibri" panose="020F0502020204030204" pitchFamily="34" charset="0"/>
                <a:cs typeface="Calibri" panose="020F0502020204030204" pitchFamily="34" charset="0"/>
              </a:rPr>
              <a:t>:  60 communautés sensibilisées et ont adhéré à l’approche</a:t>
            </a:r>
          </a:p>
          <a:p>
            <a:pPr algn="l"/>
            <a:r>
              <a:rPr lang="fr-FR" sz="1050" b="1" dirty="0">
                <a:solidFill>
                  <a:srgbClr val="123A62"/>
                </a:solidFill>
                <a:latin typeface="Calibri" panose="020F0502020204030204" pitchFamily="34" charset="0"/>
                <a:cs typeface="Calibri" panose="020F0502020204030204" pitchFamily="34" charset="0"/>
              </a:rPr>
              <a:t>b. Documentation APAC</a:t>
            </a:r>
            <a:r>
              <a:rPr lang="fr-FR" sz="1050" dirty="0">
                <a:solidFill>
                  <a:srgbClr val="123A62"/>
                </a:solidFill>
                <a:latin typeface="Calibri" panose="020F0502020204030204" pitchFamily="34" charset="0"/>
                <a:cs typeface="Calibri" panose="020F0502020204030204" pitchFamily="34" charset="0"/>
              </a:rPr>
              <a:t>: plus 34 APACs suivies, cartographie (2019 : 81431 ha; 2021: 317460 ha) </a:t>
            </a:r>
          </a:p>
          <a:p>
            <a:pPr algn="l"/>
            <a:r>
              <a:rPr lang="fr-FR" sz="1050" b="1" dirty="0">
                <a:solidFill>
                  <a:srgbClr val="123A62"/>
                </a:solidFill>
                <a:latin typeface="Calibri" panose="020F0502020204030204" pitchFamily="34" charset="0"/>
                <a:cs typeface="Calibri" panose="020F0502020204030204" pitchFamily="34" charset="0"/>
              </a:rPr>
              <a:t>c. Sécurité et résilience</a:t>
            </a:r>
            <a:r>
              <a:rPr lang="fr-FR" sz="1050" dirty="0">
                <a:solidFill>
                  <a:srgbClr val="123A62"/>
                </a:solidFill>
                <a:latin typeface="Calibri" panose="020F0502020204030204" pitchFamily="34" charset="0"/>
                <a:cs typeface="Calibri" panose="020F0502020204030204" pitchFamily="34" charset="0"/>
              </a:rPr>
              <a:t>: 2 APACs (Kisimbosa et Ikulu aloleke) disposent de titres CFCL. </a:t>
            </a:r>
          </a:p>
          <a:p>
            <a:pPr algn="l"/>
            <a:r>
              <a:rPr lang="fr-FR" sz="1050" dirty="0">
                <a:solidFill>
                  <a:srgbClr val="123A62"/>
                </a:solidFill>
                <a:latin typeface="Calibri" panose="020F0502020204030204" pitchFamily="34" charset="0"/>
                <a:cs typeface="Calibri" panose="020F0502020204030204" pitchFamily="34" charset="0"/>
              </a:rPr>
              <a:t>réunions de concertation et actions initiées. </a:t>
            </a:r>
          </a:p>
          <a:p>
            <a:pPr algn="l"/>
            <a:r>
              <a:rPr lang="fr-FR" sz="1050" b="1" dirty="0">
                <a:solidFill>
                  <a:srgbClr val="123A62"/>
                </a:solidFill>
                <a:latin typeface="Calibri" panose="020F0502020204030204" pitchFamily="34" charset="0"/>
                <a:cs typeface="Calibri" panose="020F0502020204030204" pitchFamily="34" charset="0"/>
              </a:rPr>
              <a:t>d. Initiatives de soutien</a:t>
            </a:r>
            <a:r>
              <a:rPr lang="fr-FR" sz="1050" dirty="0">
                <a:solidFill>
                  <a:srgbClr val="123A62"/>
                </a:solidFill>
                <a:latin typeface="Calibri" panose="020F0502020204030204" pitchFamily="34" charset="0"/>
                <a:cs typeface="Calibri" panose="020F0502020204030204" pitchFamily="34" charset="0"/>
              </a:rPr>
              <a:t>: production agricole et élevage, appui en panneau solaire (SGP-PNUD), ..</a:t>
            </a:r>
          </a:p>
          <a:p>
            <a:pPr algn="l"/>
            <a:r>
              <a:rPr lang="fr-FR" sz="1050" b="1" dirty="0">
                <a:solidFill>
                  <a:srgbClr val="123A62"/>
                </a:solidFill>
                <a:latin typeface="Calibri" panose="020F0502020204030204" pitchFamily="34" charset="0"/>
                <a:cs typeface="Calibri" panose="020F0502020204030204" pitchFamily="34" charset="0"/>
              </a:rPr>
              <a:t>e. Suivi autonome d’apprentissage</a:t>
            </a:r>
            <a:r>
              <a:rPr lang="fr-FR" sz="1050" dirty="0">
                <a:solidFill>
                  <a:srgbClr val="123A62"/>
                </a:solidFill>
                <a:latin typeface="Calibri" panose="020F0502020204030204" pitchFamily="34" charset="0"/>
                <a:cs typeface="Calibri" panose="020F0502020204030204" pitchFamily="34" charset="0"/>
              </a:rPr>
              <a:t>: gouvernance améliorée, interpellation des spoliateurs (Ikulu aloleke)</a:t>
            </a:r>
          </a:p>
          <a:p>
            <a:pPr algn="l"/>
            <a:endParaRPr lang="fr-FR" sz="1200" dirty="0">
              <a:solidFill>
                <a:srgbClr val="123A62"/>
              </a:solidFill>
              <a:latin typeface="Calibri" panose="020F0502020204030204" pitchFamily="34" charset="0"/>
              <a:cs typeface="Calibri" panose="020F0502020204030204" pitchFamily="34" charset="0"/>
            </a:endParaRPr>
          </a:p>
        </p:txBody>
      </p:sp>
      <p:cxnSp>
        <p:nvCxnSpPr>
          <p:cNvPr id="70" name="Connecteur droit 69">
            <a:extLst>
              <a:ext uri="{FF2B5EF4-FFF2-40B4-BE49-F238E27FC236}">
                <a16:creationId xmlns:a16="http://schemas.microsoft.com/office/drawing/2014/main" id="{C8A9B845-43A4-1841-A367-78870BCF36F6}"/>
              </a:ext>
            </a:extLst>
          </p:cNvPr>
          <p:cNvCxnSpPr>
            <a:cxnSpLocks/>
          </p:cNvCxnSpPr>
          <p:nvPr/>
        </p:nvCxnSpPr>
        <p:spPr>
          <a:xfrm>
            <a:off x="9072429" y="1969248"/>
            <a:ext cx="0" cy="2508376"/>
          </a:xfrm>
          <a:prstGeom prst="line">
            <a:avLst/>
          </a:prstGeom>
          <a:ln>
            <a:solidFill>
              <a:srgbClr val="123A62"/>
            </a:solidFill>
          </a:ln>
        </p:spPr>
        <p:style>
          <a:lnRef idx="1">
            <a:schemeClr val="accent1"/>
          </a:lnRef>
          <a:fillRef idx="0">
            <a:schemeClr val="accent1"/>
          </a:fillRef>
          <a:effectRef idx="0">
            <a:schemeClr val="accent1"/>
          </a:effectRef>
          <a:fontRef idx="minor">
            <a:schemeClr val="tx1"/>
          </a:fontRef>
        </p:style>
      </p:cxnSp>
      <p:sp>
        <p:nvSpPr>
          <p:cNvPr id="71" name="Titre 1">
            <a:extLst>
              <a:ext uri="{FF2B5EF4-FFF2-40B4-BE49-F238E27FC236}">
                <a16:creationId xmlns:a16="http://schemas.microsoft.com/office/drawing/2014/main" id="{5F984759-868E-4548-BAA1-C2358238942D}"/>
              </a:ext>
            </a:extLst>
          </p:cNvPr>
          <p:cNvSpPr txBox="1">
            <a:spLocks/>
          </p:cNvSpPr>
          <p:nvPr/>
        </p:nvSpPr>
        <p:spPr>
          <a:xfrm>
            <a:off x="-30018" y="2057278"/>
            <a:ext cx="3056352" cy="22872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r>
              <a:rPr lang="fr-FR" sz="1600" cap="all" dirty="0">
                <a:solidFill>
                  <a:srgbClr val="123A62"/>
                </a:solidFill>
                <a:effectLst>
                  <a:outerShdw blurRad="50800" dist="50800" dir="5400000" sx="1000" sy="1000" algn="ctr" rotWithShape="0">
                    <a:srgbClr val="000000"/>
                  </a:outerShdw>
                </a:effectLst>
                <a:latin typeface="Calibri" panose="020F0502020204030204" pitchFamily="34" charset="0"/>
                <a:cs typeface="Calibri" panose="020F0502020204030204" pitchFamily="34" charset="0"/>
              </a:rPr>
              <a:t>introduction</a:t>
            </a:r>
          </a:p>
        </p:txBody>
      </p:sp>
      <p:sp>
        <p:nvSpPr>
          <p:cNvPr id="72" name="Titre 1">
            <a:extLst>
              <a:ext uri="{FF2B5EF4-FFF2-40B4-BE49-F238E27FC236}">
                <a16:creationId xmlns:a16="http://schemas.microsoft.com/office/drawing/2014/main" id="{27B07C3C-6823-3845-A879-3F195389DF16}"/>
              </a:ext>
            </a:extLst>
          </p:cNvPr>
          <p:cNvSpPr txBox="1">
            <a:spLocks/>
          </p:cNvSpPr>
          <p:nvPr/>
        </p:nvSpPr>
        <p:spPr>
          <a:xfrm>
            <a:off x="1" y="2260371"/>
            <a:ext cx="2996736" cy="2217253"/>
          </a:xfrm>
          <a:prstGeom prst="rect">
            <a:avLst/>
          </a:prstGeom>
          <a:noFill/>
          <a:effectLst>
            <a:outerShdw blurRad="50800" dist="50800" dir="5400000" sx="1000" sy="1000" algn="ctr" rotWithShape="0">
              <a:srgbClr val="000000"/>
            </a:outerShdw>
          </a:effectLst>
        </p:spPr>
        <p:txBody>
          <a:bodyPr vert="horz" lIns="91440" tIns="45720" rIns="91440" bIns="45720" numCol="1" rtlCol="0" anchor="t"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pPr algn="l"/>
            <a:r>
              <a:rPr lang="fr-FR" sz="1050" dirty="0">
                <a:solidFill>
                  <a:srgbClr val="123A62"/>
                </a:solidFill>
                <a:latin typeface="Calibri" panose="020F0502020204030204" pitchFamily="34" charset="0"/>
                <a:cs typeface="Calibri" panose="020F0502020204030204" pitchFamily="34" charset="0"/>
              </a:rPr>
              <a:t>Les aires protégées sont souvent établies pour lutter contre la perte de la biodiversité. Leur efficacité est controversée; en Afrique, elles ont conduit à la violation des droits des riverains. Or, les peuples autochtones et communautés locales ont souvent des pratiques et savoirs traditionnels qui contribuent à la conservation des écosystèmes. Les Aires et territoires du Patrimoine Autochtone Communautaire (APAC) sont des sites où les ressources naturelles sont gérées et conservées à travers des règles définies par les communautés elles-mêmes et acceptées par tous. Qu’en est il de la reconnaissance des APAC en RDC?</a:t>
            </a:r>
          </a:p>
          <a:p>
            <a:pPr algn="l"/>
            <a:endParaRPr lang="fr-FR" sz="1200" dirty="0">
              <a:solidFill>
                <a:srgbClr val="123A62"/>
              </a:solidFill>
              <a:latin typeface="Calibri" panose="020F0502020204030204" pitchFamily="34" charset="0"/>
              <a:cs typeface="Calibri" panose="020F0502020204030204" pitchFamily="34" charset="0"/>
            </a:endParaRPr>
          </a:p>
        </p:txBody>
      </p:sp>
      <p:sp>
        <p:nvSpPr>
          <p:cNvPr id="73" name="Titre 1">
            <a:extLst>
              <a:ext uri="{FF2B5EF4-FFF2-40B4-BE49-F238E27FC236}">
                <a16:creationId xmlns:a16="http://schemas.microsoft.com/office/drawing/2014/main" id="{15A1BC9B-F363-9C48-8EC1-B2DB52338CB2}"/>
              </a:ext>
            </a:extLst>
          </p:cNvPr>
          <p:cNvSpPr txBox="1">
            <a:spLocks/>
          </p:cNvSpPr>
          <p:nvPr/>
        </p:nvSpPr>
        <p:spPr>
          <a:xfrm>
            <a:off x="3055755" y="2049984"/>
            <a:ext cx="2976823" cy="24060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r>
              <a:rPr lang="fr-FR" sz="1600" cap="all" dirty="0">
                <a:solidFill>
                  <a:srgbClr val="123A62"/>
                </a:solidFill>
                <a:effectLst>
                  <a:outerShdw blurRad="50800" dist="50800" dir="5400000" sx="1000" sy="1000" algn="ctr" rotWithShape="0">
                    <a:srgbClr val="000000"/>
                  </a:outerShdw>
                </a:effectLst>
                <a:latin typeface="Calibri" panose="020F0502020204030204" pitchFamily="34" charset="0"/>
                <a:cs typeface="Calibri" panose="020F0502020204030204" pitchFamily="34" charset="0"/>
              </a:rPr>
              <a:t>Cadre légal</a:t>
            </a:r>
          </a:p>
        </p:txBody>
      </p:sp>
      <p:sp>
        <p:nvSpPr>
          <p:cNvPr id="74" name="Titre 1">
            <a:extLst>
              <a:ext uri="{FF2B5EF4-FFF2-40B4-BE49-F238E27FC236}">
                <a16:creationId xmlns:a16="http://schemas.microsoft.com/office/drawing/2014/main" id="{CFC732B5-C0CA-2242-AF82-E6B9779BD1FF}"/>
              </a:ext>
            </a:extLst>
          </p:cNvPr>
          <p:cNvSpPr txBox="1">
            <a:spLocks/>
          </p:cNvSpPr>
          <p:nvPr/>
        </p:nvSpPr>
        <p:spPr>
          <a:xfrm>
            <a:off x="3009832" y="2286000"/>
            <a:ext cx="3045014" cy="2200445"/>
          </a:xfrm>
          <a:prstGeom prst="rect">
            <a:avLst/>
          </a:prstGeom>
          <a:noFill/>
          <a:effectLst>
            <a:outerShdw blurRad="50800" dist="50800" dir="5400000" sx="1000" sy="1000" algn="ctr" rotWithShape="0">
              <a:srgbClr val="000000"/>
            </a:outerShdw>
          </a:effectLst>
        </p:spPr>
        <p:txBody>
          <a:bodyPr vert="horz" lIns="91440" tIns="45720" rIns="91440" bIns="45720" numCol="1" rtlCol="0" anchor="t"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pPr algn="l"/>
            <a:r>
              <a:rPr lang="fr-FR" sz="1050" dirty="0">
                <a:solidFill>
                  <a:srgbClr val="123A62"/>
                </a:solidFill>
                <a:latin typeface="Calibri" panose="020F0502020204030204" pitchFamily="34" charset="0"/>
                <a:cs typeface="Calibri" panose="020F0502020204030204" pitchFamily="34" charset="0"/>
              </a:rPr>
              <a:t>Les APAC sont promues au niveau international par: La résolution 12.7 UICN (1975) sur la valorisation des savoirs des communautés autochtones et locales; la CDB via l’</a:t>
            </a:r>
            <a:r>
              <a:rPr lang="fr-FR" sz="1050" dirty="0" err="1">
                <a:solidFill>
                  <a:srgbClr val="123A62"/>
                </a:solidFill>
                <a:latin typeface="Calibri" panose="020F0502020204030204" pitchFamily="34" charset="0"/>
                <a:cs typeface="Calibri" panose="020F0502020204030204" pitchFamily="34" charset="0"/>
              </a:rPr>
              <a:t>Obj</a:t>
            </a:r>
            <a:r>
              <a:rPr lang="fr-FR" sz="1050" dirty="0">
                <a:solidFill>
                  <a:srgbClr val="123A62"/>
                </a:solidFill>
                <a:latin typeface="Calibri" panose="020F0502020204030204" pitchFamily="34" charset="0"/>
                <a:cs typeface="Calibri" panose="020F0502020204030204" pitchFamily="34" charset="0"/>
              </a:rPr>
              <a:t>. 11 d’Aichi visant l’extension du réseau d’AP et la promotion des AMEC (Décision 14/08j).</a:t>
            </a:r>
          </a:p>
          <a:p>
            <a:pPr algn="l"/>
            <a:r>
              <a:rPr lang="fr-FR" sz="1050" dirty="0">
                <a:solidFill>
                  <a:srgbClr val="123A62"/>
                </a:solidFill>
                <a:latin typeface="Calibri" panose="020F0502020204030204" pitchFamily="34" charset="0"/>
                <a:cs typeface="Calibri" panose="020F0502020204030204" pitchFamily="34" charset="0"/>
              </a:rPr>
              <a:t>Le plan de convergence 2 de la COMIFAC constitue un texte régional. </a:t>
            </a:r>
          </a:p>
          <a:p>
            <a:pPr algn="l"/>
            <a:r>
              <a:rPr lang="fr-FR" sz="1050" dirty="0">
                <a:solidFill>
                  <a:srgbClr val="123A62"/>
                </a:solidFill>
                <a:latin typeface="Calibri" panose="020F0502020204030204" pitchFamily="34" charset="0"/>
                <a:cs typeface="Calibri" panose="020F0502020204030204" pitchFamily="34" charset="0"/>
              </a:rPr>
              <a:t>Au niveau national, la Loi 011/2002 portant Code forestier, la Loi 014-003 sur la conservation de la nature, la SPANB, la SCoCo, la Stratégie Nationale sur la Foresterie Communautaire, l’Arrêté fixant modalités d’attribution des CFCL,…</a:t>
            </a:r>
          </a:p>
        </p:txBody>
      </p:sp>
      <p:cxnSp>
        <p:nvCxnSpPr>
          <p:cNvPr id="75" name="Connecteur droit 74">
            <a:extLst>
              <a:ext uri="{FF2B5EF4-FFF2-40B4-BE49-F238E27FC236}">
                <a16:creationId xmlns:a16="http://schemas.microsoft.com/office/drawing/2014/main" id="{3CBCA2AE-626C-864D-9371-54A8127BC817}"/>
              </a:ext>
            </a:extLst>
          </p:cNvPr>
          <p:cNvCxnSpPr>
            <a:cxnSpLocks/>
          </p:cNvCxnSpPr>
          <p:nvPr/>
        </p:nvCxnSpPr>
        <p:spPr>
          <a:xfrm flipH="1">
            <a:off x="2996737" y="1969248"/>
            <a:ext cx="569" cy="2508376"/>
          </a:xfrm>
          <a:prstGeom prst="line">
            <a:avLst/>
          </a:prstGeom>
          <a:ln>
            <a:solidFill>
              <a:srgbClr val="123A62"/>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4A335AED-A735-FC4C-8821-FA6CD5C581F2}"/>
              </a:ext>
            </a:extLst>
          </p:cNvPr>
          <p:cNvCxnSpPr>
            <a:cxnSpLocks/>
          </p:cNvCxnSpPr>
          <p:nvPr/>
        </p:nvCxnSpPr>
        <p:spPr>
          <a:xfrm>
            <a:off x="2096428" y="1446062"/>
            <a:ext cx="7994799" cy="0"/>
          </a:xfrm>
          <a:prstGeom prst="line">
            <a:avLst/>
          </a:prstGeom>
          <a:ln>
            <a:solidFill>
              <a:srgbClr val="123A62"/>
            </a:solidFill>
          </a:ln>
        </p:spPr>
        <p:style>
          <a:lnRef idx="1">
            <a:schemeClr val="accent1"/>
          </a:lnRef>
          <a:fillRef idx="0">
            <a:schemeClr val="accent1"/>
          </a:fillRef>
          <a:effectRef idx="0">
            <a:schemeClr val="accent1"/>
          </a:effectRef>
          <a:fontRef idx="minor">
            <a:schemeClr val="tx1"/>
          </a:fontRef>
        </p:style>
      </p:cxnSp>
      <p:pic>
        <p:nvPicPr>
          <p:cNvPr id="34" name="Image 33">
            <a:extLst>
              <a:ext uri="{FF2B5EF4-FFF2-40B4-BE49-F238E27FC236}">
                <a16:creationId xmlns:a16="http://schemas.microsoft.com/office/drawing/2014/main" id="{329AAF2F-FB4C-9A49-9CE3-BBE8C5AC2769}"/>
              </a:ext>
            </a:extLst>
          </p:cNvPr>
          <p:cNvPicPr>
            <a:picLocks noChangeAspect="1"/>
          </p:cNvPicPr>
          <p:nvPr/>
        </p:nvPicPr>
        <p:blipFill>
          <a:blip r:embed="rId6"/>
          <a:stretch>
            <a:fillRect/>
          </a:stretch>
        </p:blipFill>
        <p:spPr>
          <a:xfrm>
            <a:off x="126057" y="128411"/>
            <a:ext cx="1573852" cy="1672659"/>
          </a:xfrm>
          <a:prstGeom prst="rect">
            <a:avLst/>
          </a:prstGeom>
        </p:spPr>
      </p:pic>
      <p:pic>
        <p:nvPicPr>
          <p:cNvPr id="4" name="Image 3">
            <a:extLst>
              <a:ext uri="{FF2B5EF4-FFF2-40B4-BE49-F238E27FC236}">
                <a16:creationId xmlns:a16="http://schemas.microsoft.com/office/drawing/2014/main" id="{3A7DA114-2AED-4FAD-AC3C-AAC1E0098439}"/>
              </a:ext>
            </a:extLst>
          </p:cNvPr>
          <p:cNvPicPr>
            <a:picLocks noChangeAspect="1"/>
          </p:cNvPicPr>
          <p:nvPr/>
        </p:nvPicPr>
        <p:blipFill>
          <a:blip r:embed="rId7"/>
          <a:stretch>
            <a:fillRect/>
          </a:stretch>
        </p:blipFill>
        <p:spPr>
          <a:xfrm>
            <a:off x="10367762" y="238962"/>
            <a:ext cx="1573852" cy="1562107"/>
          </a:xfrm>
          <a:prstGeom prst="rect">
            <a:avLst/>
          </a:prstGeom>
        </p:spPr>
      </p:pic>
    </p:spTree>
    <p:extLst>
      <p:ext uri="{BB962C8B-B14F-4D97-AF65-F5344CB8AC3E}">
        <p14:creationId xmlns:p14="http://schemas.microsoft.com/office/powerpoint/2010/main" val="1622596234"/>
      </p:ext>
    </p:extLst>
  </p:cSld>
  <p:clrMapOvr>
    <a:masterClrMapping/>
  </p:clrMapOvr>
</p:sld>
</file>

<file path=ppt/theme/theme1.xml><?xml version="1.0" encoding="utf-8"?>
<a:theme xmlns:a="http://schemas.openxmlformats.org/drawingml/2006/main" name="BohemianVTI">
  <a:themeElements>
    <a:clrScheme name="AnalogousFromDarkSeedLeftStep">
      <a:dk1>
        <a:srgbClr val="000000"/>
      </a:dk1>
      <a:lt1>
        <a:srgbClr val="FFFFFF"/>
      </a:lt1>
      <a:dk2>
        <a:srgbClr val="371F32"/>
      </a:dk2>
      <a:lt2>
        <a:srgbClr val="E2E2E8"/>
      </a:lt2>
      <a:accent1>
        <a:srgbClr val="A4A423"/>
      </a:accent1>
      <a:accent2>
        <a:srgbClr val="CE851E"/>
      </a:accent2>
      <a:accent3>
        <a:srgbClr val="E04E30"/>
      </a:accent3>
      <a:accent4>
        <a:srgbClr val="CE1E4A"/>
      </a:accent4>
      <a:accent5>
        <a:srgbClr val="E030A4"/>
      </a:accent5>
      <a:accent6>
        <a:srgbClr val="C01ECE"/>
      </a:accent6>
      <a:hlink>
        <a:srgbClr val="BF3F7E"/>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0</TotalTime>
  <Words>682</Words>
  <Application>Microsoft Office PowerPoint</Application>
  <PresentationFormat>Grand écran</PresentationFormat>
  <Paragraphs>33</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Avenir Next LT Pro</vt:lpstr>
      <vt:lpstr>Calibri</vt:lpstr>
      <vt:lpstr>Modern Love</vt:lpstr>
      <vt:lpstr>BohemianVTI</vt:lpstr>
      <vt:lpstr>Résultats accomplis (2012-2021, suite)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John Bouchet</dc:creator>
  <cp:lastModifiedBy>BAMBA MUKALA, Arcel GIZ CD</cp:lastModifiedBy>
  <cp:revision>29</cp:revision>
  <cp:lastPrinted>2021-08-18T10:19:23Z</cp:lastPrinted>
  <dcterms:created xsi:type="dcterms:W3CDTF">2021-07-26T13:18:21Z</dcterms:created>
  <dcterms:modified xsi:type="dcterms:W3CDTF">2021-08-19T14:18:02Z</dcterms:modified>
</cp:coreProperties>
</file>