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0" r:id="rId2"/>
    <p:sldId id="332" r:id="rId3"/>
    <p:sldId id="333" r:id="rId4"/>
    <p:sldId id="330" r:id="rId5"/>
    <p:sldId id="335" r:id="rId6"/>
  </p:sldIdLst>
  <p:sldSz cx="9144000" cy="5143500" type="screen16x9"/>
  <p:notesSz cx="6669088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9"/>
    <a:srgbClr val="062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83645" autoAdjust="0"/>
  </p:normalViewPr>
  <p:slideViewPr>
    <p:cSldViewPr snapToGrid="0" snapToObjects="1">
      <p:cViewPr varScale="1">
        <p:scale>
          <a:sx n="155" d="100"/>
          <a:sy n="155" d="100"/>
        </p:scale>
        <p:origin x="150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4616" y="-11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AAB8D-04A2-D841-AD58-BA2D8C78B14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C5D54-071C-BF47-96E9-3A9FC27D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0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31250-DCA7-1746-86CF-9FBBFA2046E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88CA-8879-F549-A434-A6AD7755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A88CA-8879-F549-A434-A6AD7755F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Lets imagine we have a time machine; Humans are famously bad at short term thinking</a:t>
            </a:r>
          </a:p>
          <a:p>
            <a:r>
              <a:rPr lang="en-GB" dirty="0" smtClean="0"/>
              <a:t>Life is full on</a:t>
            </a:r>
          </a:p>
          <a:p>
            <a:r>
              <a:rPr lang="en-GB" dirty="0" smtClean="0"/>
              <a:t>Back to the Future – the stars go back and forth in time in a time machine (note gender balance and youth in picture) </a:t>
            </a:r>
          </a:p>
          <a:p>
            <a:r>
              <a:rPr lang="en-GB" dirty="0" smtClean="0"/>
              <a:t>Car runs on rubbish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A88CA-8879-F549-A434-A6AD7755F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A88CA-8879-F549-A434-A6AD7755F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0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A88CA-8879-F549-A434-A6AD7755F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5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particular car ran on rubbish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A88CA-8879-F549-A434-A6AD7755F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3899" y="2143760"/>
            <a:ext cx="6733222" cy="417513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062F6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2560638"/>
            <a:ext cx="6467475" cy="328612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rgbClr val="005BB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SUBTITLE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03898" y="2978151"/>
            <a:ext cx="4108450" cy="34766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062F6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of publication here</a:t>
            </a:r>
          </a:p>
        </p:txBody>
      </p:sp>
    </p:spTree>
    <p:extLst>
      <p:ext uri="{BB962C8B-B14F-4D97-AF65-F5344CB8AC3E}">
        <p14:creationId xmlns:p14="http://schemas.microsoft.com/office/powerpoint/2010/main" val="113290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142514" y="3076382"/>
            <a:ext cx="194358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538413"/>
            <a:ext cx="6533832" cy="352425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rgbClr val="062F6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11769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869465" y="866016"/>
            <a:ext cx="18324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69112" y="1152526"/>
            <a:ext cx="7219950" cy="2825115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A2E6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393700"/>
            <a:ext cx="4701915" cy="328613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062F6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11771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2074" y="2111376"/>
            <a:ext cx="4262437" cy="457013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1A2E6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THANK YOU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75255" y="2701627"/>
            <a:ext cx="14802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4820-9DAF-1C4E-AE97-CCE1B146711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18C7-F7ED-A546-8D6C-2C4CA798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97708" y="2774090"/>
            <a:ext cx="4442253" cy="116153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rgbClr val="06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Time 2029: What must we do in now, in 2021, to successfully address the Nature Emergency by </a:t>
            </a:r>
            <a:r>
              <a:rPr lang="en-GB" sz="1800" b="1" dirty="0" smtClean="0">
                <a:solidFill>
                  <a:srgbClr val="062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2050?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5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 6 September, 11.00 – </a:t>
            </a:r>
            <a:r>
              <a:rPr lang="en-GB" sz="1200" dirty="0" smtClean="0">
                <a:solidFill>
                  <a:srgbClr val="005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12.30; Onsite </a:t>
            </a:r>
            <a:r>
              <a:rPr lang="en-GB" sz="1200" dirty="0">
                <a:solidFill>
                  <a:srgbClr val="005B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Livestreamed</a:t>
            </a:r>
          </a:p>
          <a:p>
            <a:pPr marL="0" indent="0" algn="ctr">
              <a:buNone/>
            </a:pPr>
            <a:endParaRPr lang="en-GB" sz="1800" b="1" dirty="0" smtClean="0">
              <a:solidFill>
                <a:srgbClr val="062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1800" b="1" dirty="0" smtClean="0">
              <a:solidFill>
                <a:srgbClr val="062F6D"/>
              </a:solidFill>
              <a:latin typeface="Muli Black" panose="00000A00000000000000" pitchFamily="2" charset="0"/>
            </a:endParaRPr>
          </a:p>
          <a:p>
            <a:pPr marL="285750" indent="-285750">
              <a:buFontTx/>
              <a:buChar char="-"/>
            </a:pPr>
            <a:endParaRPr lang="en-GB" sz="1400" b="1" dirty="0" smtClean="0">
              <a:latin typeface="Muli Black" panose="00000A00000000000000" pitchFamily="2" charset="0"/>
            </a:endParaRPr>
          </a:p>
          <a:p>
            <a:pPr marL="285750" indent="-285750">
              <a:buFontTx/>
              <a:buChar char="-"/>
            </a:pPr>
            <a:endParaRPr lang="en-GB" sz="1400" b="1" dirty="0" smtClean="0">
              <a:latin typeface="Mul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i="1" dirty="0"/>
              <a:t> 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11566" y="1204203"/>
            <a:ext cx="2458997" cy="3109392"/>
          </a:xfrm>
        </p:spPr>
        <p:txBody>
          <a:bodyPr/>
          <a:lstStyle/>
          <a:p>
            <a:r>
              <a:rPr lang="en-GB" dirty="0" smtClean="0"/>
              <a:t>Imagining ourselves in 2029</a:t>
            </a:r>
            <a:r>
              <a:rPr lang="en-GB" dirty="0"/>
              <a:t>, </a:t>
            </a:r>
            <a:r>
              <a:rPr lang="en-GB" dirty="0" smtClean="0"/>
              <a:t>Looking back </a:t>
            </a:r>
            <a:r>
              <a:rPr lang="en-GB" dirty="0"/>
              <a:t>to 2021, </a:t>
            </a:r>
            <a:r>
              <a:rPr lang="en-GB" dirty="0" smtClean="0"/>
              <a:t>what </a:t>
            </a:r>
            <a:r>
              <a:rPr lang="en-GB" dirty="0"/>
              <a:t>is needed to ensure </a:t>
            </a:r>
            <a:r>
              <a:rPr lang="en-GB" dirty="0" smtClean="0"/>
              <a:t>a </a:t>
            </a:r>
            <a:r>
              <a:rPr lang="en-GB" dirty="0"/>
              <a:t>post-2020 </a:t>
            </a:r>
            <a:r>
              <a:rPr lang="en-GB" dirty="0" smtClean="0"/>
              <a:t>Global Biodiversity framework that galvanises all of society?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17" y="72369"/>
            <a:ext cx="3105150" cy="47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01149" y="1059850"/>
            <a:ext cx="7577877" cy="2825115"/>
          </a:xfrm>
        </p:spPr>
        <p:txBody>
          <a:bodyPr>
            <a:noAutofit/>
          </a:bodyPr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11.00 </a:t>
            </a:r>
            <a:r>
              <a:rPr lang="en-GB" sz="1400" dirty="0"/>
              <a:t>– 11.05:  Welcome and introduction to the Session from the </a:t>
            </a:r>
            <a:r>
              <a:rPr lang="en-GB" sz="1400" dirty="0" smtClean="0"/>
              <a:t>moderator </a:t>
            </a:r>
            <a:r>
              <a:rPr lang="en-GB" sz="1400" dirty="0"/>
              <a:t>– Jane Smart, Global Director, IUCN Biodiversity Conservation Group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11.05 </a:t>
            </a:r>
            <a:r>
              <a:rPr lang="en-GB" sz="1400" dirty="0"/>
              <a:t>– 11.13: The WCC: a pivotal moment - Bruno Oberle, IUCN Director General </a:t>
            </a:r>
            <a:r>
              <a:rPr lang="en-GB" sz="1400" dirty="0" smtClean="0"/>
              <a:t>DG  </a:t>
            </a:r>
            <a:endParaRPr lang="en-GB" sz="14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11.13 </a:t>
            </a:r>
            <a:r>
              <a:rPr lang="en-GB" sz="1400" dirty="0"/>
              <a:t>– 11.21: Looking back at 2021 from 2029: what will we wish we had done? Carlos Manuel Rodriguez, GEF </a:t>
            </a:r>
            <a:r>
              <a:rPr lang="en-GB" sz="1400" dirty="0" smtClean="0"/>
              <a:t>CEO  </a:t>
            </a:r>
            <a:endParaRPr lang="en-GB" sz="14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11.21 </a:t>
            </a:r>
            <a:r>
              <a:rPr lang="en-GB" sz="1400" dirty="0"/>
              <a:t>– 11.29: What happened at the Open Ended Working Group 3.1: and where are we now? Basile van Havre Co – Chair of the CBD Open Ended Working Group (Video message) </a:t>
            </a:r>
            <a:r>
              <a:rPr lang="en-GB" sz="1400" dirty="0" smtClean="0"/>
              <a:t> </a:t>
            </a:r>
            <a:endParaRPr lang="en-GB" sz="1400" dirty="0"/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11.29 </a:t>
            </a:r>
            <a:r>
              <a:rPr lang="en-GB" sz="1400" dirty="0"/>
              <a:t>– 11.37: The role and importance of Stakeholders in achieving the Post-2020 Global Biodiversity Framework, Elizabeth Maruma Mrema, Executive Secretary of the Convention on Biological Diversity (by video-link)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Deep Time Plenary Perspectives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1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7904" y="1040940"/>
            <a:ext cx="8235966" cy="32579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Marco </a:t>
            </a:r>
            <a:r>
              <a:rPr lang="en-GB" sz="1600" dirty="0">
                <a:solidFill>
                  <a:srgbClr val="062F6D"/>
                </a:solidFill>
              </a:rPr>
              <a:t>Lambertini, </a:t>
            </a:r>
            <a:r>
              <a:rPr lang="en-GB" sz="1600" dirty="0" smtClean="0">
                <a:solidFill>
                  <a:srgbClr val="062F6D"/>
                </a:solidFill>
              </a:rPr>
              <a:t>DG, </a:t>
            </a:r>
            <a:r>
              <a:rPr lang="en-GB" sz="1600" dirty="0">
                <a:solidFill>
                  <a:srgbClr val="062F6D"/>
                </a:solidFill>
              </a:rPr>
              <a:t>WWF International, co-host of the Post-2020 Pavilion Partnership, </a:t>
            </a:r>
            <a:r>
              <a:rPr lang="en-GB" sz="1600" dirty="0" smtClean="0">
                <a:solidFill>
                  <a:srgbClr val="062F6D"/>
                </a:solidFill>
              </a:rPr>
              <a:t>a view </a:t>
            </a:r>
            <a:r>
              <a:rPr lang="en-GB" sz="1600" dirty="0">
                <a:solidFill>
                  <a:srgbClr val="062F6D"/>
                </a:solidFill>
              </a:rPr>
              <a:t>from civil society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Guy Debonnet</a:t>
            </a:r>
            <a:r>
              <a:rPr lang="en-GB" sz="1600" dirty="0">
                <a:solidFill>
                  <a:srgbClr val="062F6D"/>
                </a:solidFill>
              </a:rPr>
              <a:t>, </a:t>
            </a:r>
            <a:r>
              <a:rPr lang="en-GB" sz="1600" dirty="0" smtClean="0">
                <a:solidFill>
                  <a:srgbClr val="062F6D"/>
                </a:solidFill>
              </a:rPr>
              <a:t>Natural </a:t>
            </a:r>
            <a:r>
              <a:rPr lang="en-GB" sz="1600" dirty="0">
                <a:solidFill>
                  <a:srgbClr val="062F6D"/>
                </a:solidFill>
              </a:rPr>
              <a:t>Heritage Unit, </a:t>
            </a:r>
            <a:r>
              <a:rPr lang="en-GB" sz="1600" dirty="0" smtClean="0">
                <a:solidFill>
                  <a:srgbClr val="062F6D"/>
                </a:solidFill>
              </a:rPr>
              <a:t>UNESCO World Heritage Centre</a:t>
            </a:r>
            <a:r>
              <a:rPr lang="en-GB" sz="1600" dirty="0">
                <a:solidFill>
                  <a:srgbClr val="062F6D"/>
                </a:solidFill>
              </a:rPr>
              <a:t>, </a:t>
            </a:r>
            <a:r>
              <a:rPr lang="en-GB" sz="1600" dirty="0" smtClean="0">
                <a:solidFill>
                  <a:srgbClr val="062F6D"/>
                </a:solidFill>
              </a:rPr>
              <a:t>a view </a:t>
            </a:r>
            <a:r>
              <a:rPr lang="en-GB" sz="1600" dirty="0">
                <a:solidFill>
                  <a:srgbClr val="062F6D"/>
                </a:solidFill>
              </a:rPr>
              <a:t>from a biodiversity-related convention </a:t>
            </a:r>
            <a:r>
              <a:rPr lang="en-GB" sz="1600" dirty="0" smtClean="0">
                <a:solidFill>
                  <a:srgbClr val="062F6D"/>
                </a:solidFill>
              </a:rPr>
              <a:t> </a:t>
            </a:r>
            <a:endParaRPr lang="en-GB" sz="1600" dirty="0">
              <a:solidFill>
                <a:srgbClr val="062F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Rita </a:t>
            </a:r>
            <a:r>
              <a:rPr lang="en-GB" sz="1600" dirty="0">
                <a:solidFill>
                  <a:srgbClr val="062F6D"/>
                </a:solidFill>
              </a:rPr>
              <a:t>El Zaghloul (TBC) and Adele Fardoux, Co-Chairs, High Ambition Coalition </a:t>
            </a:r>
            <a:r>
              <a:rPr lang="en-GB" sz="1600">
                <a:solidFill>
                  <a:srgbClr val="062F6D"/>
                </a:solidFill>
              </a:rPr>
              <a:t>Countries  </a:t>
            </a:r>
            <a:endParaRPr lang="en-GB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Carla </a:t>
            </a:r>
            <a:r>
              <a:rPr lang="en-GB" sz="1600" dirty="0">
                <a:solidFill>
                  <a:srgbClr val="062F6D"/>
                </a:solidFill>
              </a:rPr>
              <a:t>Manjate Rombe, Senior Gender Officer, IUCN ESARO, a view on behalf of women / gender considerations </a:t>
            </a:r>
            <a:endParaRPr lang="en-GB" sz="1600" dirty="0" smtClean="0">
              <a:solidFill>
                <a:srgbClr val="062F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Melina </a:t>
            </a:r>
            <a:r>
              <a:rPr lang="en-GB" sz="1600" dirty="0">
                <a:solidFill>
                  <a:srgbClr val="062F6D"/>
                </a:solidFill>
              </a:rPr>
              <a:t>Sakiyama, Global Youth Biodiversity Network, a view from Youth </a:t>
            </a:r>
            <a:endParaRPr lang="en-GB" sz="1600" dirty="0" smtClean="0">
              <a:solidFill>
                <a:srgbClr val="062F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Jennifer </a:t>
            </a:r>
            <a:r>
              <a:rPr lang="en-GB" sz="1600" dirty="0">
                <a:solidFill>
                  <a:srgbClr val="062F6D"/>
                </a:solidFill>
              </a:rPr>
              <a:t>(Jing) Tauli Corpuz, Global Policy and Advocacy Lead Policy Advisor, Nia Tero, a view from IPLCs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Christina </a:t>
            </a:r>
            <a:r>
              <a:rPr lang="en-GB" sz="1600" dirty="0">
                <a:solidFill>
                  <a:srgbClr val="062F6D"/>
                </a:solidFill>
              </a:rPr>
              <a:t>Voigt, University of Oslo; Official candidate for chair of the IUCN </a:t>
            </a:r>
            <a:r>
              <a:rPr lang="en-GB" sz="1600" dirty="0" smtClean="0">
                <a:solidFill>
                  <a:srgbClr val="062F6D"/>
                </a:solidFill>
              </a:rPr>
              <a:t>WCEL, </a:t>
            </a:r>
            <a:r>
              <a:rPr lang="en-GB" sz="1600" dirty="0">
                <a:solidFill>
                  <a:srgbClr val="062F6D"/>
                </a:solidFill>
              </a:rPr>
              <a:t>a view from lawyers </a:t>
            </a:r>
            <a:endParaRPr lang="en-GB" sz="1600" dirty="0" smtClean="0">
              <a:solidFill>
                <a:srgbClr val="062F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Tom </a:t>
            </a:r>
            <a:r>
              <a:rPr lang="en-GB" sz="1600" dirty="0">
                <a:solidFill>
                  <a:srgbClr val="062F6D"/>
                </a:solidFill>
              </a:rPr>
              <a:t>Brooks, IUCN Chief Scientist: how we can measure stakeholder </a:t>
            </a:r>
            <a:r>
              <a:rPr lang="en-GB" sz="1600" dirty="0" smtClean="0">
                <a:solidFill>
                  <a:srgbClr val="062F6D"/>
                </a:solidFill>
              </a:rPr>
              <a:t>contributions over time?</a:t>
            </a:r>
            <a:endParaRPr lang="en-GB" sz="1600" dirty="0">
              <a:solidFill>
                <a:srgbClr val="062F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Drawing </a:t>
            </a:r>
            <a:r>
              <a:rPr lang="en-GB" sz="1600" dirty="0">
                <a:solidFill>
                  <a:srgbClr val="062F6D"/>
                </a:solidFill>
              </a:rPr>
              <a:t>out </a:t>
            </a:r>
            <a:r>
              <a:rPr lang="en-GB" sz="1600" dirty="0" smtClean="0">
                <a:solidFill>
                  <a:srgbClr val="062F6D"/>
                </a:solidFill>
              </a:rPr>
              <a:t>common </a:t>
            </a:r>
            <a:r>
              <a:rPr lang="en-GB" sz="1600" dirty="0">
                <a:solidFill>
                  <a:srgbClr val="062F6D"/>
                </a:solidFill>
              </a:rPr>
              <a:t>messages from stakeholder groups through interactive Q &amp; A and </a:t>
            </a:r>
            <a:r>
              <a:rPr lang="en-GB" sz="1600" dirty="0" smtClean="0">
                <a:solidFill>
                  <a:srgbClr val="062F6D"/>
                </a:solidFill>
              </a:rPr>
              <a:t>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Reactions </a:t>
            </a:r>
            <a:r>
              <a:rPr lang="en-GB" sz="1600" dirty="0">
                <a:solidFill>
                  <a:srgbClr val="062F6D"/>
                </a:solidFill>
              </a:rPr>
              <a:t>from</a:t>
            </a:r>
            <a:r>
              <a:rPr lang="en-GB" sz="1600" dirty="0" smtClean="0">
                <a:solidFill>
                  <a:srgbClr val="062F6D"/>
                </a:solidFill>
              </a:rPr>
              <a:t>:</a:t>
            </a:r>
            <a:endParaRPr lang="en-GB" sz="1600" dirty="0">
              <a:solidFill>
                <a:srgbClr val="062F6D"/>
              </a:solidFill>
            </a:endParaRPr>
          </a:p>
          <a:p>
            <a:pPr marL="800100" lvl="1" indent="-285750"/>
            <a:r>
              <a:rPr lang="en-GB" sz="1600" dirty="0" smtClean="0">
                <a:solidFill>
                  <a:srgbClr val="062F6D"/>
                </a:solidFill>
              </a:rPr>
              <a:t>David </a:t>
            </a:r>
            <a:r>
              <a:rPr lang="en-GB" sz="1600" dirty="0">
                <a:solidFill>
                  <a:srgbClr val="062F6D"/>
                </a:solidFill>
              </a:rPr>
              <a:t>Cooper, Deputy Executive Secretary, Secretariat of the CBD </a:t>
            </a:r>
            <a:r>
              <a:rPr lang="en-GB" sz="1600" dirty="0" smtClean="0">
                <a:solidFill>
                  <a:srgbClr val="062F6D"/>
                </a:solidFill>
              </a:rPr>
              <a:t> </a:t>
            </a:r>
            <a:endParaRPr lang="en-GB" sz="1600" dirty="0">
              <a:solidFill>
                <a:srgbClr val="062F6D"/>
              </a:solidFill>
            </a:endParaRPr>
          </a:p>
          <a:p>
            <a:pPr marL="800100" lvl="1" indent="-285750"/>
            <a:r>
              <a:rPr lang="en-GB" sz="1600" dirty="0" smtClean="0">
                <a:solidFill>
                  <a:srgbClr val="062F6D"/>
                </a:solidFill>
              </a:rPr>
              <a:t>Amy </a:t>
            </a:r>
            <a:r>
              <a:rPr lang="en-GB" sz="1600" dirty="0">
                <a:solidFill>
                  <a:srgbClr val="062F6D"/>
                </a:solidFill>
              </a:rPr>
              <a:t>Fraenkel, Executive Secretary, Convention on </a:t>
            </a:r>
            <a:r>
              <a:rPr lang="en-GB" sz="1600" dirty="0" smtClean="0">
                <a:solidFill>
                  <a:srgbClr val="062F6D"/>
                </a:solidFill>
              </a:rPr>
              <a:t>Conservation </a:t>
            </a:r>
            <a:r>
              <a:rPr lang="en-GB" sz="1600" dirty="0">
                <a:solidFill>
                  <a:srgbClr val="062F6D"/>
                </a:solidFill>
              </a:rPr>
              <a:t>of Migratory Species of Wild </a:t>
            </a:r>
            <a:r>
              <a:rPr lang="en-GB" sz="1600" dirty="0" smtClean="0">
                <a:solidFill>
                  <a:srgbClr val="062F6D"/>
                </a:solidFill>
              </a:rPr>
              <a:t>Animals </a:t>
            </a:r>
            <a:endParaRPr lang="en-GB" sz="1600" dirty="0">
              <a:solidFill>
                <a:srgbClr val="062F6D"/>
              </a:solidFill>
            </a:endParaRPr>
          </a:p>
          <a:p>
            <a:pPr marL="800100" lvl="1" indent="-285750"/>
            <a:r>
              <a:rPr lang="en-GB" sz="1600" dirty="0" smtClean="0">
                <a:solidFill>
                  <a:srgbClr val="062F6D"/>
                </a:solidFill>
              </a:rPr>
              <a:t>Martha </a:t>
            </a:r>
            <a:r>
              <a:rPr lang="en-GB" sz="1600" dirty="0">
                <a:solidFill>
                  <a:srgbClr val="062F6D"/>
                </a:solidFill>
              </a:rPr>
              <a:t>Rojas Urrego, Executive Secretary, Ramsar </a:t>
            </a:r>
            <a:r>
              <a:rPr lang="en-GB" sz="1600" dirty="0" smtClean="0">
                <a:solidFill>
                  <a:srgbClr val="062F6D"/>
                </a:solidFill>
              </a:rPr>
              <a:t>Convention</a:t>
            </a:r>
            <a:endParaRPr lang="en-GB" sz="1600" dirty="0">
              <a:solidFill>
                <a:srgbClr val="062F6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62F6D"/>
                </a:solidFill>
              </a:rPr>
              <a:t>Transmitting conclusions into </a:t>
            </a:r>
            <a:r>
              <a:rPr lang="en-GB" sz="1600" dirty="0">
                <a:solidFill>
                  <a:srgbClr val="062F6D"/>
                </a:solidFill>
              </a:rPr>
              <a:t>the Marseille Manifesto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4460" y="179175"/>
            <a:ext cx="7753864" cy="586944"/>
          </a:xfrm>
        </p:spPr>
        <p:txBody>
          <a:bodyPr/>
          <a:lstStyle/>
          <a:p>
            <a:r>
              <a:rPr lang="en-GB" dirty="0" smtClean="0"/>
              <a:t>Perspectives from stakeholders: views from “Deep Time” on engagement in the post-2020 global biodiversity framework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98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3471" y="4355812"/>
            <a:ext cx="4262437" cy="4570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2" descr="Boxart Delorean 011850 Aosh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8" y="270162"/>
            <a:ext cx="4038601" cy="27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0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484</Words>
  <Application>Microsoft Office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Muli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SMART Jane</cp:lastModifiedBy>
  <cp:revision>43</cp:revision>
  <cp:lastPrinted>2021-08-27T08:39:26Z</cp:lastPrinted>
  <dcterms:created xsi:type="dcterms:W3CDTF">2018-10-05T09:43:49Z</dcterms:created>
  <dcterms:modified xsi:type="dcterms:W3CDTF">2021-09-03T10:31:00Z</dcterms:modified>
  <cp:category/>
</cp:coreProperties>
</file>